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65" r:id="rId3"/>
    <p:sldId id="266" r:id="rId4"/>
    <p:sldId id="257" r:id="rId5"/>
    <p:sldId id="259" r:id="rId6"/>
    <p:sldId id="261" r:id="rId7"/>
    <p:sldId id="260" r:id="rId8"/>
    <p:sldId id="269" r:id="rId9"/>
    <p:sldId id="268" r:id="rId10"/>
    <p:sldId id="262" r:id="rId11"/>
    <p:sldId id="270" r:id="rId12"/>
    <p:sldId id="271" r:id="rId13"/>
    <p:sldId id="272" r:id="rId14"/>
    <p:sldId id="25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6" autoAdjust="0"/>
    <p:restoredTop sz="94660"/>
  </p:normalViewPr>
  <p:slideViewPr>
    <p:cSldViewPr>
      <p:cViewPr varScale="1">
        <p:scale>
          <a:sx n="87" d="100"/>
          <a:sy n="87" d="100"/>
        </p:scale>
        <p:origin x="-14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8EBEE-76B6-4B00-B3A4-DF8FC7C34BC6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0857F-9E0D-45A5-8488-205B39501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203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http://albionmiddleschoollibrary.wikispaces.com/World+War+II+Multi-Media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857F-9E0D-45A5-8488-205B39501F2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1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http://albionmiddleschoollibrary.wikispaces.com/World+War+II+Multi-Media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857F-9E0D-45A5-8488-205B39501F2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798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http://albionmiddleschoollibrary.wikispaces.com/World+War+II--Primary+Sources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F0857F-9E0D-45A5-8488-205B39501F2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6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F0B2DF5-9A19-4A1E-AE7F-86479D9AECDC}" type="datetimeFigureOut">
              <a:rPr lang="en-US" smtClean="0"/>
              <a:t>5/8/2013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8D24001-C92F-4E2F-8AE0-7678956CF78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lbionmiddleschoollibrary.wikispaces.com/World+War+II+Multi-Medi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lbionmiddleschoollibrary.wikispaces.com/World+War+II+Multi-Media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sn.com/?ocid=ieh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youtube.com/watch?v=WiOSUN4EgVQ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8214" y="5943600"/>
            <a:ext cx="8305800" cy="1143000"/>
          </a:xfrm>
        </p:spPr>
        <p:txBody>
          <a:bodyPr/>
          <a:lstStyle/>
          <a:p>
            <a:r>
              <a:rPr lang="en-US" dirty="0" smtClean="0"/>
              <a:t>World War II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09600"/>
            <a:ext cx="8305800" cy="976532"/>
          </a:xfrm>
        </p:spPr>
        <p:txBody>
          <a:bodyPr/>
          <a:lstStyle/>
          <a:p>
            <a:r>
              <a:rPr lang="en-US" dirty="0" smtClean="0"/>
              <a:t>Primary and Secondary Sources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133600" y="44196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pic>
        <p:nvPicPr>
          <p:cNvPr id="5" name="Content Placeholder 3" descr="Screen shot 2011-09-14 at 10.41.54 PM.png"/>
          <p:cNvPicPr>
            <a:picLocks noChangeAspect="1"/>
          </p:cNvPicPr>
          <p:nvPr/>
        </p:nvPicPr>
        <p:blipFill>
          <a:blip r:embed="rId2"/>
          <a:srcRect l="14852" t="14371" r="16485" b="8920"/>
          <a:stretch>
            <a:fillRect/>
          </a:stretch>
        </p:blipFill>
        <p:spPr>
          <a:xfrm>
            <a:off x="1839330" y="1816076"/>
            <a:ext cx="5465341" cy="412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0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World War II Memorial Website</a:t>
            </a:r>
            <a:endParaRPr lang="en-US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3" r="7009"/>
          <a:stretch/>
        </p:blipFill>
        <p:spPr bwMode="auto">
          <a:xfrm>
            <a:off x="762000" y="1524000"/>
            <a:ext cx="7543800" cy="4920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7970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28150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War II </a:t>
            </a:r>
            <a:r>
              <a:rPr lang="en-US" dirty="0" smtClean="0">
                <a:hlinkClick r:id="rId3"/>
              </a:rPr>
              <a:t>Music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0"/>
            <a:ext cx="3914775" cy="2605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43434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57200" y="4343400"/>
            <a:ext cx="3352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“Boogie </a:t>
            </a:r>
            <a:r>
              <a:rPr lang="en-US" dirty="0" err="1" smtClean="0"/>
              <a:t>Woogie</a:t>
            </a:r>
            <a:r>
              <a:rPr lang="en-US" dirty="0" smtClean="0"/>
              <a:t> Bugle Boy”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953000" y="6172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“White Cliffs of Dover”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9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source is biased in some way</a:t>
            </a:r>
          </a:p>
          <a:p>
            <a:r>
              <a:rPr lang="en-US" dirty="0" smtClean="0"/>
              <a:t>Ask questions about the source:</a:t>
            </a:r>
          </a:p>
          <a:p>
            <a:pPr lvl="1"/>
            <a:r>
              <a:rPr lang="en-US" dirty="0" smtClean="0"/>
              <a:t>Who created it?</a:t>
            </a:r>
          </a:p>
          <a:p>
            <a:pPr lvl="1"/>
            <a:r>
              <a:rPr lang="en-US" dirty="0" smtClean="0"/>
              <a:t>Why was it created?</a:t>
            </a:r>
          </a:p>
          <a:p>
            <a:pPr lvl="1"/>
            <a:r>
              <a:rPr lang="en-US" dirty="0" smtClean="0"/>
              <a:t>Who is the audience?</a:t>
            </a:r>
          </a:p>
          <a:p>
            <a:pPr lvl="1"/>
            <a:r>
              <a:rPr lang="en-US" dirty="0" smtClean="0"/>
              <a:t>When and where was it created?</a:t>
            </a:r>
          </a:p>
          <a:p>
            <a:pPr lvl="1"/>
            <a:r>
              <a:rPr lang="en-US" dirty="0" smtClean="0"/>
              <a:t>What emotional images and /or words are included to sway the reader to a certain point of view?</a:t>
            </a:r>
          </a:p>
          <a:p>
            <a:pPr lvl="1"/>
            <a:endParaRPr lang="en-US" dirty="0"/>
          </a:p>
          <a:p>
            <a:pPr lvl="1"/>
            <a:r>
              <a:rPr lang="en-US" dirty="0" smtClean="0">
                <a:hlinkClick r:id="rId3"/>
              </a:rPr>
              <a:t>Pearl Harbor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Bias in Primary 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92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Observe—What can you find out about the soldier from the specific details in the documents/photos?</a:t>
            </a:r>
          </a:p>
          <a:p>
            <a:endParaRPr lang="en-US" dirty="0"/>
          </a:p>
          <a:p>
            <a:r>
              <a:rPr lang="en-US" dirty="0" smtClean="0"/>
              <a:t>Reflect—Can you infer or make an educated guess about something that was happening to him based on your observations?</a:t>
            </a:r>
          </a:p>
          <a:p>
            <a:endParaRPr lang="en-US" dirty="0"/>
          </a:p>
          <a:p>
            <a:r>
              <a:rPr lang="en-US" dirty="0" smtClean="0"/>
              <a:t>Question—What questions do you have about the soldier and what he was doing after you observe and reflect?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Analyzing Primary 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85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“</a:t>
            </a:r>
            <a:r>
              <a:rPr lang="en-US" sz="1600" dirty="0"/>
              <a:t>Andrews Sisters.” http://wp.patheos.com.s3.amazonaws.com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“Anne Frank: Diary of a Young Girl.”   titlewave.com</a:t>
            </a:r>
          </a:p>
          <a:p>
            <a:pPr marL="0" indent="0">
              <a:buNone/>
            </a:pPr>
            <a:r>
              <a:rPr lang="en-US" sz="1600" dirty="0" smtClean="0"/>
              <a:t>“World War II Casualty List.”      http://commons.wikimedia.org/wiki/File:World_War_II_Casualty_List_by_Aircraft_Type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“Holocaust Museum.” </a:t>
            </a:r>
            <a:r>
              <a:rPr lang="en-US" sz="1600" dirty="0"/>
              <a:t>http://</a:t>
            </a:r>
            <a:r>
              <a:rPr lang="en-US" sz="1600" dirty="0" smtClean="0"/>
              <a:t>commons.wikimedia.org/wiki/File:United_States_Holocaust_Memorial_Museum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“Holocaust Museum Reads Roll Call of Victims.” </a:t>
            </a:r>
            <a:r>
              <a:rPr lang="en-US" sz="1600" dirty="0"/>
              <a:t>http://</a:t>
            </a:r>
            <a:r>
              <a:rPr lang="en-US" sz="1600" dirty="0" smtClean="0"/>
              <a:t>images.virtualjerusalem.com</a:t>
            </a:r>
          </a:p>
          <a:p>
            <a:pPr marL="0" indent="0">
              <a:buNone/>
            </a:pPr>
            <a:r>
              <a:rPr lang="en-US" sz="1600" dirty="0" smtClean="0"/>
              <a:t>“</a:t>
            </a:r>
            <a:r>
              <a:rPr lang="en-US" sz="1600" dirty="0" err="1" smtClean="0"/>
              <a:t>Rolon</a:t>
            </a:r>
            <a:r>
              <a:rPr lang="en-US" sz="1600" dirty="0" smtClean="0"/>
              <a:t> </a:t>
            </a:r>
            <a:r>
              <a:rPr lang="en-US" sz="1600" dirty="0" err="1" smtClean="0"/>
              <a:t>Borgstrom</a:t>
            </a:r>
            <a:r>
              <a:rPr lang="en-US" sz="1600" dirty="0"/>
              <a:t> Death Certificate.” http://</a:t>
            </a:r>
            <a:r>
              <a:rPr lang="en-US" sz="1600" dirty="0" smtClean="0"/>
              <a:t>images.archives.utah.gov</a:t>
            </a:r>
          </a:p>
          <a:p>
            <a:pPr marL="0" indent="0">
              <a:buNone/>
            </a:pPr>
            <a:r>
              <a:rPr lang="en-US" sz="1600" dirty="0" smtClean="0"/>
              <a:t>“World War II: Fighting For Freedom</a:t>
            </a:r>
            <a:r>
              <a:rPr lang="en-US" sz="1600" dirty="0"/>
              <a:t>.” </a:t>
            </a:r>
            <a:r>
              <a:rPr lang="en-US" sz="1600" dirty="0" smtClean="0"/>
              <a:t>images.bookworld.com.au</a:t>
            </a:r>
          </a:p>
          <a:p>
            <a:pPr marL="0" indent="0">
              <a:buNone/>
            </a:pPr>
            <a:r>
              <a:rPr lang="en-US" sz="1600" dirty="0" smtClean="0"/>
              <a:t>“World War II </a:t>
            </a:r>
            <a:r>
              <a:rPr lang="en-US" sz="1600" dirty="0"/>
              <a:t>Navy Art.” </a:t>
            </a:r>
            <a:r>
              <a:rPr lang="en-US" sz="1600" dirty="0" smtClean="0"/>
              <a:t>history.navy.mil</a:t>
            </a:r>
          </a:p>
          <a:p>
            <a:pPr marL="0" indent="0">
              <a:buNone/>
            </a:pPr>
            <a:r>
              <a:rPr lang="en-US" sz="1600" dirty="0" smtClean="0"/>
              <a:t>“Raising the Flag at </a:t>
            </a:r>
            <a:r>
              <a:rPr lang="en-US" sz="1600" dirty="0"/>
              <a:t>Iwo Jima.” http://en.wikipedia.org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86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941083"/>
          </a:xfrm>
        </p:spPr>
        <p:txBody>
          <a:bodyPr/>
          <a:lstStyle/>
          <a:p>
            <a:r>
              <a:rPr lang="en-US" dirty="0" smtClean="0"/>
              <a:t>Primary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09419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Original sources of information</a:t>
            </a:r>
          </a:p>
          <a:p>
            <a:pPr>
              <a:buNone/>
            </a:pPr>
            <a:endParaRPr lang="en-US" sz="900" dirty="0" smtClean="0"/>
          </a:p>
          <a:p>
            <a:r>
              <a:rPr lang="en-US" dirty="0" smtClean="0"/>
              <a:t>First-hand accounts</a:t>
            </a:r>
          </a:p>
          <a:p>
            <a:pPr>
              <a:buNone/>
            </a:pPr>
            <a:endParaRPr lang="en-US" sz="900" dirty="0" smtClean="0"/>
          </a:p>
          <a:p>
            <a:r>
              <a:rPr lang="en-US" dirty="0" smtClean="0"/>
              <a:t>Created by participants or witnesses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Diaries </a:t>
            </a:r>
          </a:p>
          <a:p>
            <a:pPr lvl="1"/>
            <a:r>
              <a:rPr lang="en-US" dirty="0" smtClean="0"/>
              <a:t>Autobiographies                                                      </a:t>
            </a:r>
          </a:p>
          <a:p>
            <a:pPr lvl="1"/>
            <a:r>
              <a:rPr lang="en-US" dirty="0" smtClean="0"/>
              <a:t> Letters</a:t>
            </a:r>
          </a:p>
          <a:p>
            <a:pPr lvl="1"/>
            <a:r>
              <a:rPr lang="en-US" dirty="0" smtClean="0"/>
              <a:t> Journals</a:t>
            </a:r>
          </a:p>
          <a:p>
            <a:pPr lvl="1"/>
            <a:r>
              <a:rPr lang="en-US" dirty="0" smtClean="0"/>
              <a:t> Speeches</a:t>
            </a:r>
          </a:p>
          <a:p>
            <a:pPr lvl="1"/>
            <a:r>
              <a:rPr lang="en-US" dirty="0" smtClean="0"/>
              <a:t> Interviews</a:t>
            </a:r>
          </a:p>
          <a:p>
            <a:pPr lvl="1"/>
            <a:r>
              <a:rPr lang="en-US" dirty="0" smtClean="0"/>
              <a:t> Photographs</a:t>
            </a:r>
          </a:p>
          <a:p>
            <a:pPr lvl="1"/>
            <a:r>
              <a:rPr lang="en-US" dirty="0" smtClean="0"/>
              <a:t> Census records</a:t>
            </a:r>
          </a:p>
          <a:p>
            <a:pPr lvl="1"/>
            <a:r>
              <a:rPr lang="en-US" dirty="0" smtClean="0"/>
              <a:t>Artwork</a:t>
            </a:r>
          </a:p>
          <a:p>
            <a:pPr lvl="1"/>
            <a:r>
              <a:rPr lang="en-US" dirty="0" smtClean="0"/>
              <a:t>Civil records (birth, marriage, death, etc.)</a:t>
            </a:r>
          </a:p>
          <a:p>
            <a:pPr lvl="1"/>
            <a:r>
              <a:rPr lang="en-US" dirty="0" smtClean="0"/>
              <a:t>Artifacts</a:t>
            </a:r>
          </a:p>
          <a:p>
            <a:pPr lvl="1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2553380" cy="2057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57200"/>
            <a:ext cx="2857500" cy="194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8053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Secondary Sources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502003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Compile,  interpret,  analyze,  summarize, or critique primary sources.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Written </a:t>
            </a:r>
            <a:r>
              <a:rPr lang="en-US" b="1" u="sng" dirty="0" smtClean="0"/>
              <a:t>after</a:t>
            </a:r>
            <a:r>
              <a:rPr lang="en-US" dirty="0" smtClean="0"/>
              <a:t> the events took place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Encyclopedias</a:t>
            </a:r>
          </a:p>
          <a:p>
            <a:pPr lvl="1"/>
            <a:r>
              <a:rPr lang="en-US" dirty="0" smtClean="0"/>
              <a:t>Biographies</a:t>
            </a:r>
          </a:p>
          <a:p>
            <a:pPr lvl="1"/>
            <a:r>
              <a:rPr lang="en-US" dirty="0" smtClean="0"/>
              <a:t>Reference books</a:t>
            </a:r>
          </a:p>
          <a:p>
            <a:pPr lvl="1"/>
            <a:r>
              <a:rPr lang="en-US" dirty="0" smtClean="0"/>
              <a:t>Nonfiction books</a:t>
            </a:r>
          </a:p>
          <a:p>
            <a:pPr lvl="1"/>
            <a:r>
              <a:rPr lang="en-US" dirty="0" smtClean="0"/>
              <a:t>Textbooks</a:t>
            </a:r>
          </a:p>
          <a:p>
            <a:pPr lvl="1"/>
            <a:r>
              <a:rPr lang="en-US" dirty="0" smtClean="0"/>
              <a:t>Articles that interpret history</a:t>
            </a:r>
          </a:p>
          <a:p>
            <a:pPr lvl="1"/>
            <a:r>
              <a:rPr lang="en-US" dirty="0" smtClean="0"/>
              <a:t>Websites </a:t>
            </a:r>
          </a:p>
          <a:p>
            <a:pPr lvl="1"/>
            <a:r>
              <a:rPr lang="en-US" dirty="0" smtClean="0">
                <a:hlinkClick r:id="rId2"/>
              </a:rPr>
              <a:t>Documentary videos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8477" y="3643588"/>
            <a:ext cx="3908323" cy="1446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7591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86200"/>
          </a:xfrm>
        </p:spPr>
        <p:txBody>
          <a:bodyPr>
            <a:normAutofit/>
          </a:bodyPr>
          <a:lstStyle/>
          <a:p>
            <a:r>
              <a:rPr lang="en-US" b="1" i="1" dirty="0" smtClean="0"/>
              <a:t>The Diary of </a:t>
            </a:r>
            <a:br>
              <a:rPr lang="en-US" b="1" i="1" dirty="0" smtClean="0"/>
            </a:br>
            <a:r>
              <a:rPr lang="en-US" b="1" i="1" dirty="0" smtClean="0"/>
              <a:t>Anne Frank</a:t>
            </a:r>
            <a:endParaRPr lang="en-US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52671"/>
            <a:ext cx="3581400" cy="5948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3194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World War II Casualty List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62100"/>
            <a:ext cx="8115610" cy="4991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2265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United States Holocaust Museum</a:t>
            </a:r>
            <a:endParaRPr lang="en-US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752600"/>
            <a:ext cx="3443403" cy="4318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800" y="10877550"/>
            <a:ext cx="44450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357486"/>
            <a:ext cx="4072481" cy="3060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98519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3657600" cy="45720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sz="3200" dirty="0" smtClean="0"/>
              <a:t>Biography </a:t>
            </a:r>
          </a:p>
          <a:p>
            <a:pPr marL="0" indent="0" algn="ctr">
              <a:buNone/>
            </a:pPr>
            <a:r>
              <a:rPr lang="en-US" sz="3200" dirty="0" smtClean="0"/>
              <a:t>by Earl Rice, Jr.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Douglas MacArthur</a:t>
            </a:r>
            <a:endParaRPr lang="en-US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29" r="17978" b="18469"/>
          <a:stretch/>
        </p:blipFill>
        <p:spPr bwMode="auto">
          <a:xfrm>
            <a:off x="4800600" y="1295400"/>
            <a:ext cx="3733800" cy="52033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3491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War II: Fighting for Freedom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257" y="1524000"/>
            <a:ext cx="5257800" cy="47583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71422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Gov. Doc--Death Certificates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1" t="11370" r="22595" b="6122"/>
          <a:stretch/>
        </p:blipFill>
        <p:spPr bwMode="auto">
          <a:xfrm>
            <a:off x="2438400" y="1676400"/>
            <a:ext cx="5659263" cy="4724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52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654</TotalTime>
  <Words>357</Words>
  <Application>Microsoft Office PowerPoint</Application>
  <PresentationFormat>On-screen Show (4:3)</PresentationFormat>
  <Paragraphs>79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Paper</vt:lpstr>
      <vt:lpstr>Primary and Secondary Sources</vt:lpstr>
      <vt:lpstr>Primary Sources</vt:lpstr>
      <vt:lpstr>Secondary Sources</vt:lpstr>
      <vt:lpstr>The Diary of  Anne Frank</vt:lpstr>
      <vt:lpstr>World War II Casualty List</vt:lpstr>
      <vt:lpstr>United States Holocaust Museum</vt:lpstr>
      <vt:lpstr>Douglas MacArthur</vt:lpstr>
      <vt:lpstr>World War II: Fighting for Freedom</vt:lpstr>
      <vt:lpstr>Gov. Doc--Death Certificates</vt:lpstr>
      <vt:lpstr>World War II Memorial Website</vt:lpstr>
      <vt:lpstr>World War II Music</vt:lpstr>
      <vt:lpstr>Bias in Primary Sources</vt:lpstr>
      <vt:lpstr>Analyzing Primary Sources</vt:lpstr>
      <vt:lpstr>Works Cited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and Secondary Sources</dc:title>
  <dc:creator>mariannefbates</dc:creator>
  <cp:lastModifiedBy>Bates, Marianne</cp:lastModifiedBy>
  <cp:revision>16</cp:revision>
  <dcterms:created xsi:type="dcterms:W3CDTF">2013-05-04T22:34:10Z</dcterms:created>
  <dcterms:modified xsi:type="dcterms:W3CDTF">2013-05-08T20:13:10Z</dcterms:modified>
</cp:coreProperties>
</file>